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6" r:id="rId1"/>
    <p:sldMasterId id="2147484049" r:id="rId2"/>
  </p:sldMasterIdLst>
  <p:notesMasterIdLst>
    <p:notesMasterId r:id="rId14"/>
  </p:notesMasterIdLst>
  <p:handoutMasterIdLst>
    <p:handoutMasterId r:id="rId15"/>
  </p:handoutMasterIdLst>
  <p:sldIdLst>
    <p:sldId id="418" r:id="rId3"/>
    <p:sldId id="569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D1049"/>
    <a:srgbClr val="220A49"/>
    <a:srgbClr val="48CF3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9"/>
    <p:restoredTop sz="94599"/>
  </p:normalViewPr>
  <p:slideViewPr>
    <p:cSldViewPr snapToObjects="1">
      <p:cViewPr varScale="1">
        <p:scale>
          <a:sx n="81" d="100"/>
          <a:sy n="81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1349-FD57-466A-ADB0-97741C84A9A7}" type="datetimeFigureOut">
              <a:rPr lang="en-GB" smtClean="0"/>
              <a:pPr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21715-375A-405C-BCF2-5D3693C4CA1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1CE3-26BA-434B-A1E8-5D6D33DE9CA6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01FB-B30D-434F-8452-876FCF86A30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61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A6B40C-F412-EB42-878E-95B4BD0305AF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B13B-15E3-DA4B-83DC-42AC8F03A46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DDCBD-B199-904B-8344-D9A1709F5B2B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2FA7-553F-F74F-BD3E-65F6BDA051D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8BCAD-4249-AF4D-AC20-BE7F40928E1B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3BE92-FF6D-E94C-9A02-B4FD61FCFD8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5175" y="2070100"/>
            <a:ext cx="3729038" cy="418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070100"/>
            <a:ext cx="3730625" cy="418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2A4B0-CB4E-934D-8219-3F09DF16AA4B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C2D2-FA98-804C-8BCB-AAED7E1CF01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D9925-1568-1249-9ACD-E273F92B11AD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51388-3AA0-B34E-BE03-DF19EDE618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D7E38-2861-AC44-A783-A3CD75CD8089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46134-3852-7446-8A7C-B799F67278A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8F14D-F2F2-664B-B87F-E4DF7181F1F6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DE31-BF60-274D-8C1D-7B7F7ECE490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9E1B3-A22A-3C45-9A26-7026927650B3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8580F-3149-C145-BCE9-DBDD88D8CF4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03537-B05C-8948-ACBE-260E825F89C9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1A9A-4DBD-D04D-826C-BD1F9234C53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10F78-0B24-8E46-A64C-0CE688BC6022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A210F-8806-B64D-88F7-0A508FDA018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5413" y="79375"/>
            <a:ext cx="1901825" cy="61737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5175" y="79375"/>
            <a:ext cx="5557838" cy="61737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EECA6-EED8-014C-96E0-4A57C8EDBAA9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EF954-300A-8B4D-82A8-0DA1BC2E64E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5175" y="2070100"/>
            <a:ext cx="3729038" cy="41830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2070100"/>
            <a:ext cx="3730625" cy="20145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6613" y="4237038"/>
            <a:ext cx="3730625" cy="2016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FC6CC4F-92EA-6B48-A6AE-0DFE0E162D7C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47A16CE3-81FB-E748-9080-7EF0CDFDA12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5175" y="79375"/>
            <a:ext cx="7612063" cy="6173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26344FC-53B0-C747-BB04-A4F5FB46EE5A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9F0100D3-9C0B-574D-AF51-E6851705F46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765175" y="79375"/>
            <a:ext cx="7612063" cy="14176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765175" y="2070100"/>
            <a:ext cx="3729038" cy="20145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2070100"/>
            <a:ext cx="3730625" cy="20145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765175" y="4237038"/>
            <a:ext cx="3729038" cy="2016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3" y="4237038"/>
            <a:ext cx="3730625" cy="2016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AEFCC22-2B74-0E4A-AE61-6DA5AEE9B334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2C56FE1B-E20E-274F-BE83-2CB26192E92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1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76D3-9934-8240-9694-C60695FE201B}" type="datetimeFigureOut">
              <a:rPr lang="de-DE" smtClean="0"/>
              <a:pPr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9AFA-C920-0A40-83D7-251ED56044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B899534-5AF3-3943-BAB3-A1027D26B858}" type="datetime1">
              <a:rPr lang="de-DE"/>
              <a:pPr/>
              <a:t>18.09.2023</a:t>
            </a:fld>
            <a:endParaRPr lang="de-D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93F2283-798F-594A-97D4-928206E6385A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Font typeface="Wingdings 2" pitchFamily="-111" charset="2"/>
        <a:buChar char="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 sz="2200">
          <a:solidFill>
            <a:schemeClr val="bg1"/>
          </a:solidFill>
          <a:latin typeface="+mn-lt"/>
          <a:ea typeface="+mn-ea"/>
        </a:defRPr>
      </a:lvl2pPr>
      <a:lvl3pPr marL="1035050" indent="-3492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 sz="2000">
          <a:solidFill>
            <a:schemeClr val="bg1"/>
          </a:solidFill>
          <a:latin typeface="+mn-lt"/>
          <a:ea typeface="+mn-ea"/>
        </a:defRPr>
      </a:lvl3pPr>
      <a:lvl4pPr marL="1371600" indent="-3365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>
          <a:solidFill>
            <a:schemeClr val="bg1"/>
          </a:solidFill>
          <a:latin typeface="+mn-lt"/>
          <a:ea typeface="+mn-ea"/>
        </a:defRPr>
      </a:lvl4pPr>
      <a:lvl5pPr marL="1720850" indent="-3492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>
          <a:solidFill>
            <a:schemeClr val="bg1"/>
          </a:solidFill>
          <a:latin typeface="+mn-lt"/>
          <a:ea typeface="+mn-ea"/>
        </a:defRPr>
      </a:lvl5pPr>
      <a:lvl6pPr marL="2178050" indent="-3492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>
          <a:solidFill>
            <a:schemeClr val="bg1"/>
          </a:solidFill>
          <a:latin typeface="+mn-lt"/>
          <a:ea typeface="+mn-ea"/>
        </a:defRPr>
      </a:lvl6pPr>
      <a:lvl7pPr marL="2635250" indent="-3492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>
          <a:solidFill>
            <a:schemeClr val="bg1"/>
          </a:solidFill>
          <a:latin typeface="+mn-lt"/>
          <a:ea typeface="+mn-ea"/>
        </a:defRPr>
      </a:lvl7pPr>
      <a:lvl8pPr marL="3092450" indent="-3492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>
          <a:solidFill>
            <a:schemeClr val="bg1"/>
          </a:solidFill>
          <a:latin typeface="+mn-lt"/>
          <a:ea typeface="+mn-ea"/>
        </a:defRPr>
      </a:lvl8pPr>
      <a:lvl9pPr marL="3549650" indent="-349250" algn="l" rtl="0" fontAlgn="base">
        <a:spcBef>
          <a:spcPts val="600"/>
        </a:spcBef>
        <a:spcAft>
          <a:spcPct val="0"/>
        </a:spcAft>
        <a:buFont typeface="Wingdings 2" pitchFamily="-111" charset="2"/>
        <a:buChar char="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742950"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Frank </a:t>
            </a:r>
            <a:r>
              <a:rPr lang="en-US" sz="4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Uekötter</a:t>
            </a:r>
            <a:endParaRPr lang="en-US" sz="44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0B2A7F-0CBD-7A4D-A191-C6A79E1792FF}"/>
              </a:ext>
            </a:extLst>
          </p:cNvPr>
          <p:cNvSpPr txBox="1"/>
          <p:nvPr/>
        </p:nvSpPr>
        <p:spPr>
          <a:xfrm>
            <a:off x="0" y="1196752"/>
            <a:ext cx="9036496" cy="526297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Aus der Atomkraft lernen</a:t>
            </a:r>
          </a:p>
          <a:p>
            <a:pPr algn="ctr"/>
            <a:r>
              <a:rPr lang="de-D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Ein historisch-politischer Zwischenruf zur technischen Transformation des Energiesystems</a:t>
            </a:r>
          </a:p>
        </p:txBody>
      </p:sp>
    </p:spTree>
    <p:extLst>
      <p:ext uri="{BB962C8B-B14F-4D97-AF65-F5344CB8AC3E}">
        <p14:creationId xmlns:p14="http://schemas.microsoft.com/office/powerpoint/2010/main" val="240428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Atomkraft ist auch ein Lehrstück über Pfadabhängigkeiten.</a:t>
            </a:r>
            <a:endParaRPr lang="de-DE" sz="5400" b="1" dirty="0"/>
          </a:p>
        </p:txBody>
      </p:sp>
      <p:sp>
        <p:nvSpPr>
          <p:cNvPr id="2" name="Textfeld 8">
            <a:extLst>
              <a:ext uri="{FF2B5EF4-FFF2-40B4-BE49-F238E27FC236}">
                <a16:creationId xmlns:a16="http://schemas.microsoft.com/office/drawing/2014/main" id="{2129FEEA-762F-234D-06B5-2616B42C5442}"/>
              </a:ext>
            </a:extLst>
          </p:cNvPr>
          <p:cNvSpPr txBox="1"/>
          <p:nvPr/>
        </p:nvSpPr>
        <p:spPr>
          <a:xfrm>
            <a:off x="773578" y="4509120"/>
            <a:ext cx="759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Amory </a:t>
            </a:r>
            <a:r>
              <a:rPr lang="de-DE" sz="36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Lovins</a:t>
            </a:r>
            <a:r>
              <a:rPr lang="de-DE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36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Foreign</a:t>
            </a:r>
            <a:r>
              <a:rPr lang="de-DE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Affairs 1976: Harte und weiche Energiepfade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8204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161764" y="332656"/>
            <a:ext cx="882047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unübersichtlichen Energiewende-Zeiten lockt die Flucht in symbolische Konflikte.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334470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Der Atomkonflikt lebt in den Erfahrungsräumen und den Erwartungs-horizonten der aktuellen Energiedebatten weiter.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10135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Atomkraft ist ein großtechnisches System (und nicht nur eine Idee). </a:t>
            </a:r>
            <a:endParaRPr lang="de-DE" sz="5400" b="1" dirty="0"/>
          </a:p>
        </p:txBody>
      </p:sp>
      <p:sp>
        <p:nvSpPr>
          <p:cNvPr id="2" name="Textfeld 8">
            <a:extLst>
              <a:ext uri="{FF2B5EF4-FFF2-40B4-BE49-F238E27FC236}">
                <a16:creationId xmlns:a16="http://schemas.microsoft.com/office/drawing/2014/main" id="{2129FEEA-762F-234D-06B5-2616B42C5442}"/>
              </a:ext>
            </a:extLst>
          </p:cNvPr>
          <p:cNvSpPr txBox="1"/>
          <p:nvPr/>
        </p:nvSpPr>
        <p:spPr>
          <a:xfrm>
            <a:off x="935596" y="43651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50 Prozent Importabhängigkeit vom Osten? Da war die deutsche Atomwirtschaft schon 1982.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28461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Atomkraft war Produkt einer Zeit, in der Strom noch aus der Steckdose kam.</a:t>
            </a:r>
            <a:endParaRPr lang="de-DE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7B6BE-D7D3-3F14-2F3D-D9BAC008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933056"/>
            <a:ext cx="2028341" cy="2707760"/>
          </a:xfrm>
          <a:prstGeom prst="rect">
            <a:avLst/>
          </a:prstGeom>
        </p:spPr>
      </p:pic>
      <p:sp>
        <p:nvSpPr>
          <p:cNvPr id="6" name="Textfeld 8">
            <a:extLst>
              <a:ext uri="{FF2B5EF4-FFF2-40B4-BE49-F238E27FC236}">
                <a16:creationId xmlns:a16="http://schemas.microsoft.com/office/drawing/2014/main" id="{C9408348-F78B-27D3-9866-DBB3617A449F}"/>
              </a:ext>
            </a:extLst>
          </p:cNvPr>
          <p:cNvSpPr txBox="1"/>
          <p:nvPr/>
        </p:nvSpPr>
        <p:spPr>
          <a:xfrm>
            <a:off x="3419872" y="4917212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Wilhelm Ostwalds „Haus Energie“: </a:t>
            </a:r>
            <a:br>
              <a:rPr lang="de-DE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DE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Ein Mysterium um 1900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24494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Unterm Strich war die Atomwirtschaft ein Gewinner der nuklearen Kontroverse.</a:t>
            </a:r>
            <a:endParaRPr lang="de-DE" sz="5400" b="1" dirty="0"/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49FFE9D2-791A-1AF0-2114-5EAE34B6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78" y="692696"/>
            <a:ext cx="4125217" cy="57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Die nukleare Kontroverse verdeutlicht den Wert eines gesamtgesellschaftlichen Gesprächs über Energiefragen.</a:t>
            </a:r>
            <a:endParaRPr lang="de-DE" sz="5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5069C8-C70D-7509-26FF-37D0539D1A30}"/>
              </a:ext>
            </a:extLst>
          </p:cNvPr>
          <p:cNvCxnSpPr/>
          <p:nvPr/>
        </p:nvCxnSpPr>
        <p:spPr>
          <a:xfrm>
            <a:off x="467544" y="3717032"/>
            <a:ext cx="835292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1FE413A-9D08-1961-8E59-58AE57F9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140968"/>
            <a:ext cx="2108740" cy="34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Die Zukunftstechnologie Atomkraft verwandelte sich in den 70er Jahren in einen notorischen Krisenherd.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04571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Die Atomkraft kommt mit vielen kleinen und ein paar mittelgroßen Schritten wieder aus der Krise…</a:t>
            </a:r>
            <a:endParaRPr lang="de-DE" sz="5400" b="1" dirty="0"/>
          </a:p>
        </p:txBody>
      </p:sp>
      <p:pic>
        <p:nvPicPr>
          <p:cNvPr id="2" name="Grafik 8">
            <a:extLst>
              <a:ext uri="{FF2B5EF4-FFF2-40B4-BE49-F238E27FC236}">
                <a16:creationId xmlns:a16="http://schemas.microsoft.com/office/drawing/2014/main" id="{28908E95-B403-A582-69A0-C363A6AC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861048"/>
            <a:ext cx="1874179" cy="25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9E97139-7CA8-8D48-8CB3-01DF904B2E8A}"/>
              </a:ext>
            </a:extLst>
          </p:cNvPr>
          <p:cNvSpPr txBox="1"/>
          <p:nvPr/>
        </p:nvSpPr>
        <p:spPr>
          <a:xfrm>
            <a:off x="0" y="73168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1800"/>
              </a:spcAft>
            </a:pPr>
            <a:r>
              <a:rPr lang="de-DE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8. </a:t>
            </a:r>
          </a:p>
          <a:p>
            <a:pPr marL="0" lvl="1" algn="ctr"/>
            <a:r>
              <a:rPr lang="de-DE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aber trotz Krisen-managements kommt die Atomenergie nie so weit, dass sie auf freien Märkten eine Chance gehabt hätte.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31249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Pontos">
  <a:themeElements>
    <a:clrScheme name="4_Pontos 1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FFFFF"/>
      </a:accent3>
      <a:accent4>
        <a:srgbClr val="000000"/>
      </a:accent4>
      <a:accent5>
        <a:srgbClr val="FBDCAA"/>
      </a:accent5>
      <a:accent6>
        <a:srgbClr val="E17900"/>
      </a:accent6>
      <a:hlink>
        <a:srgbClr val="FF621D"/>
      </a:hlink>
      <a:folHlink>
        <a:srgbClr val="F3D260"/>
      </a:folHlink>
    </a:clrScheme>
    <a:fontScheme name="4_Pontos">
      <a:majorFont>
        <a:latin typeface="Book Antiqua"/>
        <a:ea typeface="ＭＳ Ｐゴシック"/>
        <a:cs typeface="ＭＳ Ｐゴシック"/>
      </a:majorFont>
      <a:minorFont>
        <a:latin typeface="Book Antiqu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Pontos 1">
        <a:dk1>
          <a:srgbClr val="000000"/>
        </a:dk1>
        <a:lt1>
          <a:srgbClr val="FFFFFF"/>
        </a:lt1>
        <a:dk2>
          <a:srgbClr val="194431"/>
        </a:dk2>
        <a:lt2>
          <a:srgbClr val="F0E6C3"/>
        </a:lt2>
        <a:accent1>
          <a:srgbClr val="F8C000"/>
        </a:accent1>
        <a:accent2>
          <a:srgbClr val="F88600"/>
        </a:accent2>
        <a:accent3>
          <a:srgbClr val="FFFFFF"/>
        </a:accent3>
        <a:accent4>
          <a:srgbClr val="000000"/>
        </a:accent4>
        <a:accent5>
          <a:srgbClr val="FBDCAA"/>
        </a:accent5>
        <a:accent6>
          <a:srgbClr val="E17900"/>
        </a:accent6>
        <a:hlink>
          <a:srgbClr val="FF621D"/>
        </a:hlink>
        <a:folHlink>
          <a:srgbClr val="F3D2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Pontos.thmx</Template>
  <TotalTime>0</TotalTime>
  <Words>203</Words>
  <Application>Microsoft Office PowerPoint</Application>
  <PresentationFormat>Bildschirmpräsentation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Wingdings 2</vt:lpstr>
      <vt:lpstr>Office-Design</vt:lpstr>
      <vt:lpstr>4_Pontos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Deutsches 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Grünen, Gerechten und Graugänsen</dc:title>
  <dc:creator>Frank Uekötter</dc:creator>
  <cp:lastModifiedBy>philnylp8@gmail.com</cp:lastModifiedBy>
  <cp:revision>880</cp:revision>
  <cp:lastPrinted>2014-02-11T21:01:35Z</cp:lastPrinted>
  <dcterms:created xsi:type="dcterms:W3CDTF">2018-11-16T20:14:08Z</dcterms:created>
  <dcterms:modified xsi:type="dcterms:W3CDTF">2023-09-18T18:20:55Z</dcterms:modified>
</cp:coreProperties>
</file>